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0" r:id="rId3"/>
    <p:sldId id="261" r:id="rId4"/>
    <p:sldId id="265" r:id="rId5"/>
    <p:sldId id="266" r:id="rId6"/>
    <p:sldId id="267" r:id="rId7"/>
    <p:sldId id="263" r:id="rId8"/>
    <p:sldId id="258" r:id="rId9"/>
    <p:sldId id="304" r:id="rId10"/>
    <p:sldId id="264" r:id="rId11"/>
    <p:sldId id="262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89" r:id="rId24"/>
    <p:sldId id="278" r:id="rId25"/>
    <p:sldId id="279" r:id="rId26"/>
    <p:sldId id="280" r:id="rId27"/>
    <p:sldId id="281" r:id="rId28"/>
    <p:sldId id="282" r:id="rId29"/>
    <p:sldId id="285" r:id="rId30"/>
    <p:sldId id="288" r:id="rId31"/>
    <p:sldId id="283" r:id="rId32"/>
    <p:sldId id="284" r:id="rId33"/>
    <p:sldId id="286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287" r:id="rId55"/>
    <p:sldId id="3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31" d="100"/>
          <a:sy n="31" d="100"/>
        </p:scale>
        <p:origin x="58" y="1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7T04:57:22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1,'5168'7662,"-5157"-7645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21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262 111 24575,'-4'1'0,"0"0"0,-1 0 0,1 0 0,0 1 0,0 0 0,-1 0 0,1 0 0,0 0 0,1 0 0,-1 1 0,0 0 0,1-1 0,0 2 0,-1-1 0,1 0 0,0 0 0,1 1 0,-1 0 0,-2 4 0,-7 11 0,0 1 0,-11 27 0,22-42 0,3-5 0,13-15 0,24-32 0,-34 41 0,41-45 0,72-65 0,-103 102 0,-16 14 0,1 0 0,0 0 0,0 0 0,0 0 0,0 0 0,0 0 0,0 0 0,0 0 0,0 0 0,0 0 0,0 0 0,0 0 0,0 0 0,0 0 0,0 0 0,-1 0 0,1 0 0,0 1 0,0-1 0,0 0 0,0 0 0,0 0 0,0 0 0,0 0 0,0 0 0,0 0 0,0 0 0,0 0 0,-1 0 0,1-1 0,0 1 0,0 0 0,0 0 0,0 0 0,0 0 0,0 0 0,0 0 0,0 0 0,0 0 0,0 0 0,0 0 0,0 0 0,-1 0 0,1 0 0,0 0 0,0 0 0,0 0 0,0 0 0,0 0 0,0-1 0,0 1 0,0 0 0,0 0 0,0 0 0,0 0 0,-31 18 0,19-10 0,-14 5 0,-32 13 0,20-10 0,22-10 0,-1-1 0,1 0 0,-1-1 0,0-1 0,-1-1 0,-24 0 0,53-2 0,0-1 0,-1-1 0,1 0 0,0 0 0,0-1 0,-1 0 0,1-1 0,-1-1 0,0 1 0,-1-1 0,1-1 0,-1 0 0,0 0 0,9-9 0,-17 14 0,0 0 0,0 1 0,0-1 0,0 0 0,-1 0 0,1 0 0,0 0 0,-1 1 0,1-1 0,-1 0 0,1 0 0,-1 0 0,1 0 0,-1 0 0,0-1 0,1 1 0,-1 0 0,0 0 0,0 0 0,0 0 0,0 0 0,0 0 0,0 0 0,0 0 0,0-1 0,-1 0 0,0 0 0,0 1 0,0 0 0,0 0 0,0 0 0,-1 0 0,1 0 0,0 0 0,-1 0 0,1 0 0,0 1 0,-1-1 0,1 0 0,-1 1 0,0-1 0,1 1 0,-2 0 0,-11-3 0,0 2 0,-1 0 0,-15 1 0,25 0 0,-17-1 0,9 1 0,-1 0 0,-25 3 0,37-3 0,-1 0 0,1 1 0,-1-1 0,1 1 0,0 0 0,0 0 0,-1 0 0,1 0 0,0 0 0,0 0 0,0 0 0,0 1 0,0-1 0,0 1 0,1-1 0,-1 1 0,0 0 0,1 0 0,-1 0 0,1 0 0,0 0 0,-2 3 0,2-4 3,1 1-1,0-1 1,0 1-1,-1-1 1,1 1-1,0-1 1,0 1-1,0-1 1,1 1-1,-1-1 1,0 1 0,0-1-1,1 0 1,-1 1-1,1-1 1,-1 1-1,1-1 1,0 0-1,0 1 1,-1-1-1,3 2 1,25 24-336,-16-17-755,1 3-5738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7T04:57:24.2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1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1 24575,'32'0'0,"109"4"0,-117-2 0,-1 1 0,0 2 0,-1 0 0,26 10 0,37 14 0,-48-18 0,-1 2 0,0 1 0,-2 1 0,49 30 0,-21-3 0,99 87 0,-143-112 0,-1 0 0,-1 1 0,-1 1 0,-1 0 0,0 1 0,-2 1 0,0 0 0,-1 0 0,12 37 0,1 18 0,-3 1 0,-4 1 0,10 117 0,-26-173 0,-1 0 0,-1 1 0,-1-1 0,0 0 0,-2 0 0,-1-1 0,-1 1 0,-15 38 0,9-34 0,-2 0 0,0 0 0,-2-2 0,-1 0 0,-1 0 0,-23 23 0,5-12 0,-2-1 0,-2-2 0,-1-2 0,-1-1 0,-1-2 0,-2-3 0,-72 31 0,62-30 0,-77 49 0,14-6 0,89-53 0,-1 0 0,-1-2 0,0-1 0,0-2 0,-1-1 0,-49 8 0,-211 6 0,-318-22 81,296-2-1527,292 1-5380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2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24575,'12'1'0,"0"0"0,-1 1 0,16 4 0,21 4 0,372-2 0,-248-10 0,-119 1 0,-8 0 0,-1 1 0,1 2 0,0 2 0,87 20 0,-102-16 0,0-1 0,0-2 0,52 2 0,95-8 0,-71-1 0,889 2 0,-965 2 0,0 1 0,0 1 0,0 2 0,48 16 0,-68-19 0,26 9 0,1-2 0,44 7 0,-19-8 0,-23-2 0,68 2 0,-55-9-1365,-30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5:47:3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0 709 24575,'1'-12'0,"1"1"0,1 0 0,0 0 0,0 0 0,1 0 0,0 1 0,1-1 0,0 1 0,7-10 0,9-20 0,-7 11 0,0 1 0,3 0 0,0 1 0,1 1 0,2 1 0,1 0 0,30-27 0,-41 44 0,-1 1 0,1 0 0,0 0 0,1 1 0,0 1 0,0 0 0,0 0 0,15-3 0,-7 4 0,-1 0 0,1 2 0,-1 0 0,31 1 0,56 1 0,73 3 0,-112 9 0,-49-8 0,0 0 0,23 0 0,82 10 0,-83-8 0,0-1 0,60-2 0,-97-3 0,1 0 0,-1 0 0,0 0 0,0 0 0,1 0 0,-1-1 0,0 1 0,0-1 0,0 1 0,1-1 0,-1 0 0,0 0 0,0 0 0,0 0 0,0 0 0,0 0 0,-1-1 0,1 1 0,0-1 0,-1 1 0,1-1 0,0 1 0,-1-1 0,0 0 0,1 0 0,-1 0 0,0 0 0,0 0 0,0 0 0,0 0 0,-1 0 0,1 0 0,-1-1 0,1 1 0,-1 0 0,0 0 0,1-1 0,-1 1 0,0 0 0,-1 0 0,0-5 0,-1-3 0,0 0 0,-1 1 0,0-1 0,-1 1 0,0-1 0,0 1 0,-1 0 0,-7-10 0,-59-70 0,108 132 0,-1 2 0,48 81 0,-83-126 0,-1 1 0,1 0 0,0 0 0,-1-1 0,1 1 0,-1 0 0,0 0 0,1 0 0,-1 0 0,0-1 0,1 1 0,-1 0 0,0 0 0,0 0 0,0 0 0,0 0 0,0 0 0,0 0 0,0 0 0,0 0 0,0 0 0,0 0 0,0-1 0,0 1 0,-1 0 0,1 0 0,0 0 0,-1 0 0,1 0 0,-1-1 0,1 1 0,-1 0 0,0 0 0,1-1 0,-2 2 0,-1 0 0,-1 0 0,0-1 0,1 1 0,-1-1 0,0 0 0,0 0 0,-5 1 0,-17 4 0,20-2 0,0-1 0,0 1 0,0 0 0,0 0 0,1 1 0,-1-1 0,1 1 0,0 1 0,1-1 0,-1 1 0,1-1 0,0 1 0,-4 10 0,-2 5 0,1 1 0,-10 39 0,3-10 0,11-43 0,2-8 0,-1-20 0,2-28 0,2 3 0,0-29 0,2 0 0,13-76 0,-11 124 0,-3 15 0,0 1 0,1-1 0,1 1 0,-1 0 0,1 0 0,1 0 0,0 0 0,8-14 0,-12 23 0,1 1 0,-1-1 0,0 1 0,1-1 0,-1 1 0,0 0 0,1-1 0,-1 1 0,0 0 0,1-1 0,-1 1 0,1 0 0,-1-1 0,1 1 0,-1 0 0,1 0 0,-1-1 0,1 1 0,-1 0 0,1 0 0,-1 0 0,1 0 0,-1 0 0,1 0 0,-1 0 0,1 0 0,-1 0 0,1 0 0,-1 0 0,1 0 0,0 0 0,12 14 0,1 25 0,-13-36 0,-1 0 0,1 0 0,-1 0 0,0-1 0,0 1 0,0 0 0,-1 0 0,1 0 0,-1 0 0,1-1 0,-1 1 0,0 0 0,0 0 0,0-1 0,-1 1 0,1-1 0,0 1 0,-1-1 0,-3 4 0,-2 1 0,0-1 0,0 0 0,-1-1 0,-15 9 0,18-11 0,-1 0 0,0 0 0,0 1 0,1 0 0,0 0 0,0 0 0,0 1 0,0-1 0,1 1 0,0 0 0,0 0 0,0 1 0,-3 6 0,4-6 0,1 0 0,0 1 0,1-1 0,0 0 0,0 1 0,0-1 0,0 0 0,1 1 0,0-1 0,2 11 0,-1-15 0,-1 1 0,1-1 0,0 1 0,0 0 0,0-1 0,0 0 0,0 1 0,0-1 0,1 0 0,-1 1 0,1-1 0,0 0 0,0 0 0,0 0 0,0-1 0,0 1 0,0 0 0,0-1 0,0 1 0,1-1 0,-1 0 0,1 0 0,-1 0 0,1 0 0,-1 0 0,1 0 0,3 0 0,-2 0 0,1 0 0,-1 0 0,1-1 0,-1 0 0,1 0 0,0 0 0,-1 0 0,1 0 0,0-1 0,-1 0 0,1 0 0,-1 0 0,0-1 0,9-3 0,-10 2 0,0 1 0,-1 0 0,1-1 0,-1 1 0,0-1 0,1 0 0,-1 0 0,0 0 0,-1 0 0,1 0 0,0 0 0,-1 0 0,0 0 0,0-1 0,0 1 0,0-1 0,0 1 0,-1-1 0,0 1 0,1-5 0,0-8 0,-1 1 0,-2-31 0,2 46 0,0 0 0,0-1 0,0 1 0,0 0 0,0 0 0,0-1 0,0 1 0,0 0 0,0-1 0,0 1 0,0 0 0,0-1 0,0 1 0,0 0 0,-1 0 0,1-1 0,0 1 0,0 0 0,0-1 0,0 1 0,0 0 0,-1 0 0,1 0 0,0-1 0,0 1 0,0 0 0,-1 0 0,1-1 0,0 1 0,0 0 0,-1 0 0,1 0 0,0 0 0,-1 0 0,1 0 0,0-1 0,0 1 0,-1 0 0,-6 11 0,-3 21 0,6-7 0,-7 32 0,10-54 0,0 1 0,-1 0 0,0 0 0,0-1 0,0 1 0,0-1 0,-1 0 0,1 0 0,-1 0 0,0 0 0,0 0 0,-3 3 0,5-6 0,1 0 0,0 0 0,0 0 0,0 0 0,0 0 0,0 0 0,0 0 0,0 1 0,0-1 0,-1 0 0,1 0 0,0 0 0,0 0 0,0 0 0,0 0 0,0 0 0,0 0 0,-1 0 0,1 0 0,0 0 0,0 0 0,0 0 0,0 0 0,0 0 0,0 0 0,-1 0 0,1 0 0,0 0 0,0 0 0,0 0 0,0 0 0,0 0 0,0 0 0,0-1 0,-1 1 0,1 0 0,0 0 0,0 0 0,0 0 0,0 0 0,0 0 0,0 0 0,0 0 0,0 0 0,0-1 0,0 1 0,-1 0 0,1 0 0,0 0 0,0 0 0,0 0 0,0 0 0,0-1 0,0 1 0,0 0 0,0 0 0,0 0 0,0-15 0,8-27 0,-6 29 0,4-17 0,20-54 0,-7 24 0,-18 56 0,0 0 0,0 1 0,-1-1 0,1 0 0,-1 0 0,0 0 0,0 0 0,0 0 0,-2-4 0,2 8 0,0-1 0,0 1 0,0 0 0,0-1 0,0 1 0,0 0 0,0-1 0,-1 1 0,1 0 0,0-1 0,0 1 0,0 0 0,-1-1 0,1 1 0,0 0 0,0-1 0,-1 1 0,1 0 0,0 0 0,-1 0 0,1-1 0,0 1 0,-1 0 0,1 0 0,0 0 0,-1 0 0,1 0 0,-1-1 0,1 1 0,0 0 0,-1 0 0,1 0 0,-1 0 0,-1 1 0,1 0 0,-1-1 0,1 1 0,-1 0 0,1 0 0,-1 0 0,1 0 0,0 0 0,-1 0 0,1 1 0,0-1 0,-2 3 0,-5 6-91,0 0 0,1 0 0,1 1 0,0 0 0,0 0 0,1 1 0,0 0 0,1 0 0,1 0 0,0 0 0,0 0 0,1 1 0,1 0 0,0 19 0,1-10-6735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0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2283 1378 24575,'-6'1'0,"0"-1"0,-1 1 0,1 1 0,-11 3 0,-13 3 0,-397 26 0,-3-31 0,417-4 0,0 0 0,0-1 0,0 0 0,0-1 0,0-1 0,0 0 0,1-1 0,-13-6 0,-93-58 0,84 47 0,-129-100 0,77 53 0,43 36 0,2-1 0,-38-41 0,64 59 0,1 0 0,1-1 0,1-1 0,0 0 0,1 0 0,1-1 0,1-1 0,-7-21 0,-95-267 0,95 254 0,-15-100 0,25 118 0,-27-126 0,32 160 0,1 0 0,0-1 0,-1 1 0,1 0 0,-1 0 0,0-1 0,0 1 0,0 0 0,0 0 0,0 0 0,0 0 0,0 0 0,-1 0 0,1 1 0,-1-1 0,1 0 0,-1 1 0,0-1 0,0 1 0,0 0 0,1-1 0,-1 1 0,-1 0 0,1 0 0,0 0 0,0 0 0,0 1 0,0-1 0,-1 1 0,1-1 0,0 1 0,0 0 0,-1 0 0,1 0 0,0 0 0,-1 0 0,1 0 0,0 0 0,0 1 0,-3 0 0,-5 2 0,1 1 0,-1 0 0,1 0 0,0 0 0,1 1 0,-1 1 0,-14 11 0,-7 11 0,1 2 0,1 0 0,2 2 0,1 1 0,-26 47 0,50-80 0,1 1 0,-1 0 0,1 0 0,-1-1 0,1 1 0,-1 0 0,1 0 0,-1 0 0,1 0 0,0 0 0,-1 0 0,1 0 0,0 0 0,0-1 0,0 1 0,0 0 0,0 0 0,0 0 0,0 0 0,0 2 0,1-3 0,-1 0 0,1 1 0,-1-1 0,1 0 0,-1 1 0,1-1 0,-1 0 0,1 0 0,-1 0 0,1 0 0,0 1 0,-1-1 0,1 0 0,-1 0 0,1 0 0,-1 0 0,1 0 0,0 0 0,-1-1 0,1 1 0,-1 0 0,1 0 0,0-1 0,39-17 0,-11-4 0,0-2 0,-2-2 0,-1 0 0,0-1 0,31-47 0,-34 31 0,-20 35 0,0 1 0,1-1 0,0 1 0,0 0 0,8-9 0,-10 14 0,-1 0 0,1 1 0,0-1 0,0 0 0,0 1 0,0 0 0,0 0 0,1 0 0,-1 0 0,0 0 0,0 0 0,1 0 0,-1 1 0,0-1 0,1 1 0,-1-1 0,1 1 0,-1 0 0,1 0 0,-1 0 0,1 1 0,3 0 0,3 1 0,0 0 0,0 1 0,0 0 0,-1 1 0,1 0 0,-1 0 0,0 1 0,13 10 0,3 5 0,27 30 0,-28-27 0,25 20 0,-16-19 0,29 25 0,-61-49 0,0 0 0,1 0 0,-1 1 0,1-1 0,-1 0 0,0 0 0,1 1 0,-1-1 0,0 0 0,0 1 0,1-1 0,-1 0 0,0 1 0,0-1 0,1 1 0,-1-1 0,0 0 0,0 1 0,0-1 0,0 1 0,0-1 0,0 0 0,0 1 0,0-1 0,1 1 0,-2-1 0,1 1 0,0 0 0,-11 0 0,-19-10 0,9 0 6,-1 1 0,0 1 0,0 1 0,-1 1 0,0 1 0,-28-1 0,-144 5-220,89 3-979,84-3-5633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1 455 24575,'150'-65'0,"-76"36"0,15-9 0,91-53 0,-149 71 0,-1-2 0,39-36 0,-38 31 0,-19 16 0,0 1 0,1 0 0,0 1 0,0 0 0,1 1 0,0 1 0,0 0 0,1 1 0,0 1 0,0 0 0,30-5 0,-18 6 0,-1 2 0,1 0 0,0 2 0,39 5 0,-54-3 0,-1 0 0,1 1 0,-1 1 0,0-1 0,0 2 0,0 0 0,-1 0 0,1 1 0,-1 0 0,-1 0 0,1 1 0,14 15 0,-6-3 0,-2 0 0,0 1 0,-1 1 0,19 35 0,37 97 0,-20-40 0,-38-80 0,-1 0 0,-2 0 0,-2 1 0,0 0 0,3 49 0,3 12 0,-7-41 0,-3 0 0,-4 90 0,-2-59 0,1-56 0,-2-1 0,-6 28 0,3-25 0,-2 43 0,9 13 0,-2 36 0,1-122 0,0-1 0,1 1 0,-1-1 0,0 1 0,0 0 0,0-1 0,0 1 0,0-1 0,0 1 0,-1-1 0,1 1 0,0 0 0,0-1 0,0 1 0,0-1 0,-1 1 0,1-1 0,0 1 0,-1-1 0,1 1 0,0-1 0,-1 1 0,1-1 0,0 1 0,-1-1 0,1 0 0,-1 1 0,1-1 0,-2 1 0,-9-14 0,-6-30 0,-1-33 0,-12-44 0,28 115 0,0 0 0,0-1 0,-1 1 0,0 0 0,0 0 0,0 0 0,0 1 0,-1-1 0,0 1 0,1 0 0,-2 0 0,1 0 0,0 1 0,-1-1 0,0 1 0,0 0 0,0 0 0,0 1 0,0 0 0,0-1 0,-1 2 0,1-1 0,-9-1 0,37 35 0,-12-18 0,2-1 0,-1-1 0,18 13 0,19 20 0,-45-40 0,0 1 0,-1-1 0,1 1 0,-1 0 0,-1 0 0,1 0 0,1 7 0,-2-7 0,0-1 0,0 1 0,1-1 0,-1 0 0,1 0 0,0 0 0,6 8 0,-7-12 0,-1-1 0,0 1 0,0-1 0,0 1 0,0-1 0,0 0 0,1 1 0,-1-1 0,0 0 0,0 0 0,1 0 0,-1 0 0,0 0 0,0 0 0,0 0 0,1 0 0,-1 0 0,0-1 0,0 1 0,0 0 0,1-1 0,-1 1 0,0-1 0,0 1 0,0-1 0,0 0 0,1 0 0,32-24 0,-31 22 0,19-16 0,-2-1 0,0-1 0,-1-1 0,-1 0 0,28-48 0,-45 69 0,-1 1 0,0-1 0,1 0 0,-1 1 0,1-1 0,-1 0 0,0 1 0,0-1 0,1 0 0,-1 0 0,0 0 0,0 1 0,0-1 0,0 0 0,0 0 0,0 1 0,0-1 0,0 0 0,0 0 0,0 0 0,-1 1 0,1-1 0,0 0 0,0 0 0,-1 1 0,0-2 0,0 1 0,0 0 0,0 0 0,0 0 0,-1 0 0,1 0 0,0 1 0,-1-1 0,1 0 0,0 1 0,-1-1 0,1 1 0,-1-1 0,-1 1 0,-7-2 0,0 1 0,-1 0 0,-12 1 0,16 1 0,-47-2 0,-111 6 0,112 4-1365,31-3-5461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1 224 24575,'0'-1'0,"1"0"0,-1 0 0,1 0 0,-1 0 0,1-1 0,0 1 0,-1 0 0,1 0 0,0 0 0,0 0 0,0 0 0,-1 1 0,1-1 0,0 0 0,0 0 0,0 0 0,1 1 0,-1-1 0,0 1 0,0-1 0,0 1 0,0-1 0,1 1 0,-1 0 0,0-1 0,0 1 0,3 0 0,40-5 0,-40 5 0,170 0 0,-110 2 0,72-6 0,-135 4 0,1 0 0,-1 0 0,0 0 0,1 0 0,-1-1 0,0 1 0,0-1 0,1 1 0,-1-1 0,0 1 0,0-1 0,0 1 0,2-2 0,-3 1 0,0 1 0,1 0 0,-1-1 0,0 1 0,0 0 0,0-1 0,0 1 0,1 0 0,-1-1 0,0 1 0,0-1 0,0 1 0,0 0 0,0-1 0,0 1 0,0-1 0,0 1 0,0 0 0,0-1 0,0 1 0,0-1 0,0 1 0,0 0 0,0-1 0,0 1 0,-1-1 0,1 1 0,-2-2 0,1 0 0,0 0 0,-1 0 0,0 0 0,0 1 0,1-1 0,-1 1 0,0-1 0,0 1 0,0 0 0,0 0 0,-1 0 0,-1-1 0,-205-69 0,169 61 0,34 10 0,0-1 0,0 0 0,1-1 0,-1 1 0,0-1 0,1 0 0,-1 0 0,1-1 0,0 0 0,-1 0 0,-6-5 0,12 7 0,-1 1 0,1-1 0,0 1 0,-1 0 0,1-1 0,-1 1 0,1-1 0,0 1 0,0-1 0,-1 0 0,1 1 0,0-1 0,0 1 0,-1-1 0,1 1 0,0-1 0,0 0 0,0 1 0,0-1 0,0 1 0,0-1 0,0 0 0,0 1 0,0-1 0,0 1 0,1-1 0,-1 1 0,0-1 0,0 0 0,1 0 0,17-10 0,26 3 0,95-2 0,-137 10 0,1 0 0,-1 0 0,1 0 0,0 0 0,-1 0 0,1 1 0,-1-1 0,1 1 0,-1 0 0,1 0 0,-1 0 0,0 0 0,1 0 0,-1 0 0,0 0 0,0 1 0,0-1 0,0 1 0,0 0 0,0-1 0,0 1 0,-1 0 0,3 4 0,-1-3 0,0 0 0,0 1 0,1-1 0,-1-1 0,0 1 0,1 0 0,0-1 0,4 3 0,12 2 0,-16-6 0,-1 0 0,1 0 0,-1 0 0,1 0 0,-1 1 0,0-1 0,0 1 0,0 0 0,0 0 0,0 0 0,0 0 0,0 1 0,-1-1 0,1 1 0,2 3 0,-5-6 0,0 1 0,0 0 0,0-1 0,0 1 0,0-1 0,1 1 0,-1 0 0,0-1 0,-1 1 0,1 0 0,0-1 0,0 1 0,0-1 0,0 1 0,0 0 0,-1-1 0,1 1 0,0-1 0,0 1 0,-1-1 0,1 1 0,0 0 0,-1-1 0,1 0 0,-1 1 0,1-1 0,-1 1 0,1-1 0,-1 1 0,1-1 0,-1 0 0,1 1 0,-1-1 0,1 0 0,-1 0 0,0 1 0,1-1 0,-1 0 0,0 0 0,1 0 0,-1 0 0,1 0 0,-2 0 0,-31 5 0,32-5 0,-109-1 0,127 1 0,6 0 0,36 3 0,-51-2 0,-1 0 0,0 1 0,0 0 0,1 0 0,-1 0 0,-1 1 0,1 0 0,0 1 0,6 4 0,-12-8 0,0 0 0,-1 1 0,1-1 0,-1 0 0,1 1 0,-1-1 0,1 1 0,0-1 0,-1 0 0,0 1 0,1-1 0,-1 1 0,1-1 0,-1 1 0,1 0 0,-1-1 0,0 1 0,0-1 0,1 1 0,-1 0 0,0-1 0,0 1 0,0 0 0,1-1 0,-1 1 0,0 0 0,0-1 0,0 1 0,0 0 0,0-1 0,0 1 0,-1 0 0,1 1 0,-1-1 0,0 0 0,-1 1 0,1-1 0,0 0 0,-1 0 0,1 0 0,-1 0 0,1 0 0,-1 0 0,1 0 0,-1 0 0,-2 0 0,-6 3 0,-1-1 0,1-1 0,-14 2 0,-108-2 0,96-2 0,33 0 0,0 0 0,0-1 0,1 1 0,-1-1 0,0 1 0,0-1 0,0 0 0,0 0 0,0 0 0,1 0 0,-1-1 0,1 1 0,-1-1 0,1 0 0,-4-2 0,5 2 0,-1 1 0,1-1 0,0 1 0,0-1 0,0 0 0,0 1 0,1-1 0,-1 0 0,0 0 0,1 1 0,-1-1 0,1 0 0,-1 0 0,1 0 0,0 0 0,0 0 0,0 0 0,0 0 0,0 1 0,1-1 0,-1 0 0,0 0 0,1 0 0,-1 0 0,1 1 0,1-3 0,0 0-97,0 0-1,1 0 1,0 1-1,-1-1 1,2 1-1,-1 0 1,0 0-1,0 0 1,1 0-1,0 0 1,-1 1-1,1 0 0,7-4 1,10-4-6729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5:1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24575,'0'4'0,"-5"3"0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0BC68-DF49-4CB9-AEA8-E7854FA76D3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AEA48-D7AF-4E7F-B4F1-A507065039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5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17E8-427E-1888-6B0B-59FA299BB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55812-3A2E-ECDE-29C2-C695CAD53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E19C-3245-E761-16EF-B3316F56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2A5A-2E44-EED8-C0E4-F49AF0E5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E1CE0-23D2-5A56-40A8-88A30634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9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3D00-6B61-7EE3-6CB0-8838385A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27EC-AA62-0725-BCAB-50D07F97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2D16-B421-AC0E-65F9-386D30D1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B4DA9-F1E5-69BE-D6F5-E0E8FF90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8204-BCCF-DC71-CF5A-F223C3BD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4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7F8DE-29B4-BF69-2402-C4D4655D3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7261C-B85F-1A64-BDC7-9DFE2A3D6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6A941-4579-AFC0-0711-3FE3CC61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556FC-013E-967B-7E36-465F272A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80EF-E884-2A4D-978E-2975EBE3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3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D177-10C8-1900-9F07-68C32A4B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F78F-770A-9556-6E86-247A8128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CD4C-841F-AD04-828F-0D8A4E7F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B0F3D-63CC-8F59-3A1D-CA6BF53A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EF3BD-FF72-1D30-F7C5-0D2FFAF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73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3D76-B5D7-E327-0080-77763DB9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FA0F6-A438-DF01-72CF-F391D7A6E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FFA83-EA9B-FB7A-D193-106BB940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1975E-F356-EB4A-CDDA-776FD380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291E-F784-C41D-16E0-B0A3DB66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E3E-B798-DCA6-C45A-2BBB1D5B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3FD6-7BF6-A51D-D8E1-3FB72A2D9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7F11-A980-95EA-00F8-A3E79E183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D26AF-FB3A-B95D-E2BD-36279F3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50A4-8309-100F-456C-F59BB09F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59826-C514-5590-DFD3-0D7E6D40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3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A48-AA65-973E-CAFD-2B764B2F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CB916-79A1-0D4C-D9C6-328492D73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91E5A-268B-B841-91B7-C4182D3AE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45297-0381-DD9E-744B-2EA063FFC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7D116-9AE7-8CD7-5D56-7743BE428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C02EF-E0BE-588C-5F3B-A03FF394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45550-B661-5EFD-907D-C4C0E70D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E49DE-FB0A-E082-D5DE-A7A89BF6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65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A072-E675-31C6-6199-36AF957C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B70E3-D837-E077-816C-77F76A1C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83083-E6B0-1645-1A89-B3805DA7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3DF9-48A8-FFBA-E27D-9242E7F6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4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FA0D3-188F-D46C-72BA-922D9DA9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D3F28-0ABE-A8B6-8E29-E77E774A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FBCF-4828-7D24-74A1-4169DCDE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84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2829-39BE-8613-15D4-E137ED06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394E-3005-1869-1879-F1E549DA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F61B3-D144-740C-3BCF-61E36F8BD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CC284-5863-4F00-024B-3833E8BE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1C5E5-89FE-F93F-7A13-B0BF21BB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B38DB-B0E1-DEA0-F73F-647465E7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07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EFF-A8BC-5934-9F9D-B51EF19B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CA6E4-9F69-5A3B-D897-65546DE0F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8C47-4559-75EC-EF81-B075A8EA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7C87-7E4C-BC74-74D0-C351A8A0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A8B0A-FB5F-FDE1-63C0-2190FF92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E2254-8D25-412D-A355-72DA47FA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33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92A0-9C22-B621-8A22-7CA1C2DE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5014C-34F1-4B3C-F524-FF740E81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AB85-EC7A-EF7A-B2DB-2184D4759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E978-7FCA-4D78-85C6-0E63E6CF00A9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789C-2756-DEDE-2F70-7F37A28F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FB2C-F4B8-081A-48F5-E31590F3A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8CAE3-3DB6-4F9C-9484-6DE3B38BF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grad.com/blog/private-constructor-in-java/#:~:text=A%20private%20constructor%20in%20Java%20is%20used%20in%20restricting%20object,from%20outside%20the%20constructor%20clas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hyperlink" Target="https://www.youtube.com/watch?v=JWFWbSH2Q_M&amp;list=PLsyeobzWxl7oZ-fxDYkOToURHhMuWD1BK&amp;index=18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0.png"/><Relationship Id="rId4" Type="http://schemas.openxmlformats.org/officeDocument/2006/relationships/customXml" Target="../ink/ink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564663/parent-package-class-accessible-from-child-packge-class-in-jav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customXml" Target="../ink/ink8.xml"/><Relationship Id="rId17" Type="http://schemas.openxmlformats.org/officeDocument/2006/relationships/image" Target="../media/image60.png"/><Relationship Id="rId2" Type="http://schemas.openxmlformats.org/officeDocument/2006/relationships/image" Target="../media/image51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customXml" Target="../ink/ink7.xml"/><Relationship Id="rId4" Type="http://schemas.openxmlformats.org/officeDocument/2006/relationships/image" Target="../media/image53.png"/><Relationship Id="rId9" Type="http://schemas.openxmlformats.org/officeDocument/2006/relationships/image" Target="../media/image560.png"/><Relationship Id="rId1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anch.com/t/371536/java/Declare-initialize-object-method" TargetMode="External"/><Relationship Id="rId2" Type="http://schemas.openxmlformats.org/officeDocument/2006/relationships/hyperlink" Target="https://www.youtube.com/watch?v=a-HaDCGJw0o&amp;list=PLRX9Q8jR15s1ygC_apa-iTftCqrcdPIkF&amp;index=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javatpoint.com/exception-handling-in-jav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903786DD-DE50-CCBC-3FA3-164892A462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/>
              <a:t>\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CC3B-771B-9E3E-1E74-1248848C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172" cy="3497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66348-4030-4AB7-7AD9-C275BD4D339E}"/>
              </a:ext>
            </a:extLst>
          </p:cNvPr>
          <p:cNvSpPr txBox="1"/>
          <p:nvPr/>
        </p:nvSpPr>
        <p:spPr>
          <a:xfrm>
            <a:off x="8047045" y="3762313"/>
            <a:ext cx="218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file .class contains the bytecode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3E0377-D20C-8ED1-C8C0-FF4CD5E981DA}"/>
              </a:ext>
            </a:extLst>
          </p:cNvPr>
          <p:cNvGrpSpPr/>
          <p:nvPr/>
        </p:nvGrpSpPr>
        <p:grpSpPr>
          <a:xfrm>
            <a:off x="6390088" y="1039430"/>
            <a:ext cx="1865160" cy="2764800"/>
            <a:chOff x="6390088" y="1039430"/>
            <a:chExt cx="1865160" cy="27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ED67-92AF-DA46-2FC1-68FDCAF6B9D4}"/>
                    </a:ext>
                  </a:extLst>
                </p14:cNvPr>
                <p14:cNvContentPartPr/>
                <p14:nvPr/>
              </p14:nvContentPartPr>
              <p14:xfrm>
                <a:off x="6390088" y="1039430"/>
                <a:ext cx="1865160" cy="276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ED67-92AF-DA46-2FC1-68FDCAF6B9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1448" y="1030790"/>
                  <a:ext cx="1882800" cy="27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C7BD13F-E754-BA71-52A1-5F766221372D}"/>
                    </a:ext>
                  </a:extLst>
                </p14:cNvPr>
                <p14:cNvContentPartPr/>
                <p14:nvPr/>
              </p14:nvContentPartPr>
              <p14:xfrm>
                <a:off x="7277848" y="374123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C7BD13F-E754-BA71-52A1-5F76622137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68848" y="3732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7E38D2-0652-BD1D-D453-915040FCE100}"/>
              </a:ext>
            </a:extLst>
          </p:cNvPr>
          <p:cNvSpPr txBox="1"/>
          <p:nvPr/>
        </p:nvSpPr>
        <p:spPr>
          <a:xfrm>
            <a:off x="569168" y="349788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 need not be same as the class name unless the class is public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25F36-6334-AB0C-A67E-BAE10C116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17" y="5873403"/>
            <a:ext cx="5192294" cy="883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0C8EF-DA66-75B9-C095-CD7F59F0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6" y="4166336"/>
            <a:ext cx="3459780" cy="1386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5D753-DA1D-F4E2-BB58-F717014E1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1" y="5735637"/>
            <a:ext cx="6705600" cy="1074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7861C6-5BE5-B391-82F4-70E3AFE7BA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116" y="4061696"/>
            <a:ext cx="4046571" cy="16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8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2494-2360-F7DD-CEBB-637472A5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D845-C500-0107-2891-A9F534D2B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25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 regarding ranges and value support from NOTES …..</a:t>
            </a:r>
          </a:p>
          <a:p>
            <a:r>
              <a:rPr lang="en-IN" dirty="0"/>
              <a:t>Java is a type safe / strictly types </a:t>
            </a:r>
            <a:r>
              <a:rPr lang="en-IN" dirty="0">
                <a:sym typeface="Wingdings" panose="05000000000000000000" pitchFamily="2" charset="2"/>
              </a:rPr>
              <a:t> Means that whenever we use any variable we must make sure that the variable is declared first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98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E034-67AA-748E-1CC8-F09168BB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Plying with numbers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083D7-D202-DEF0-44D8-264AA82C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5" y="1900656"/>
            <a:ext cx="3833192" cy="19432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C8396-34CC-2FFC-C44F-557D86A90DC1}"/>
              </a:ext>
            </a:extLst>
          </p:cNvPr>
          <p:cNvSpPr txBox="1"/>
          <p:nvPr/>
        </p:nvSpPr>
        <p:spPr>
          <a:xfrm>
            <a:off x="2084547" y="192321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Conversion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A0326-D953-C4F6-52ED-13D07C31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5" y="4067761"/>
            <a:ext cx="2293819" cy="312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77A67-F13B-E0A1-A394-474D4041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5" y="4604045"/>
            <a:ext cx="3337849" cy="15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B8BBC-E644-E9AA-1253-FE8221F4FC34}"/>
              </a:ext>
            </a:extLst>
          </p:cNvPr>
          <p:cNvSpPr txBox="1"/>
          <p:nvPr/>
        </p:nvSpPr>
        <p:spPr>
          <a:xfrm>
            <a:off x="3714750" y="4792618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put that underscore after no matter how many zeros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37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7D3B-495F-FE8A-7A2D-C93D62A6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Codes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26C54-B597-B520-112C-490BAB1B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5E748-C1A2-9183-3DC7-229456A8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12" y="2156349"/>
            <a:ext cx="3947502" cy="2545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61BA3-98E5-FEF1-C416-15CB1948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782" y="883113"/>
            <a:ext cx="6968759" cy="2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FEB1-13F5-2A3D-A74D-F86FB24E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91A86-8861-E8A5-F2EB-F239EE0C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8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B51-1CED-94BE-03F5-A6212AD2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C668-CFD9-0556-A79F-5E73AD04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49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F900-1944-A530-62FE-A55FCC77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8C6F-3AAD-1836-8033-C4EFF491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5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D11A-1BE5-A4F5-F7B8-FECA0D6A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329" y="175463"/>
            <a:ext cx="10515600" cy="1325563"/>
          </a:xfrm>
        </p:spPr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9C75C-5B33-4E33-0657-745C466F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438"/>
            <a:ext cx="8397968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8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3E94-5567-F12A-206D-61EC53BE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12CC-89F1-666B-CEF8-0035FC88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E603C-6377-4EF2-506D-FEBF9A9AF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19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0B11-EC53-6A2D-5363-F484D576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3433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Deleting the link between object and </a:t>
            </a:r>
            <a:r>
              <a:rPr lang="en-IN" dirty="0" err="1"/>
              <a:t>refference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C74AA-9013-0428-F10C-D012532B4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49" y="1935466"/>
            <a:ext cx="1165961" cy="3200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44A22-4F55-2825-061E-81C7AD88CC53}"/>
              </a:ext>
            </a:extLst>
          </p:cNvPr>
          <p:cNvSpPr txBox="1"/>
          <p:nvPr/>
        </p:nvSpPr>
        <p:spPr>
          <a:xfrm>
            <a:off x="857249" y="2500312"/>
            <a:ext cx="5133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above thing delinks the object and as soon as there is a delinking b/w the reference and </a:t>
            </a:r>
            <a:r>
              <a:rPr lang="en-IN" dirty="0" err="1"/>
              <a:t>obj</a:t>
            </a:r>
            <a:r>
              <a:rPr lang="en-IN" dirty="0"/>
              <a:t> the </a:t>
            </a:r>
            <a:r>
              <a:rPr lang="en-IN" dirty="0" err="1"/>
              <a:t>obj</a:t>
            </a:r>
            <a:r>
              <a:rPr lang="en-IN" dirty="0"/>
              <a:t> is deleted via GARBAGE COLLECTION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Similarly for the second image when the link is deleted and the </a:t>
            </a:r>
            <a:r>
              <a:rPr lang="en-IN" dirty="0" err="1"/>
              <a:t>obj</a:t>
            </a:r>
            <a:r>
              <a:rPr lang="en-IN" dirty="0"/>
              <a:t> is deleted via GARBAGE COLLECTION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8C713-903C-8342-848D-8B43D3E7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6051-8AF4-4F12-5C8A-FFD0475D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02CC-7D43-3476-E0D8-D89C267A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49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F9259-37B0-00CF-5D73-2BE822E6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Printf usage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EEEA7-FF51-01A1-CFF1-049CD546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1" y="733425"/>
            <a:ext cx="71437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C8F5-834E-1744-C766-2914720C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B4DD-05AB-7E33-B5D6-2D9C4020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69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35D3-D744-6327-AD18-BD21E11C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7D133-0E0C-02E7-2543-DE18059A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0" y="1818031"/>
            <a:ext cx="4778154" cy="307112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D99ADF-2AEF-100B-046B-7B0F3262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63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86B-F920-77C7-29E2-AE07D1F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FAA8-1306-A466-FE69-B5AF8B69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E588EB4-6228-9432-0A51-F9663DD1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67" y="2497786"/>
            <a:ext cx="4875690" cy="2568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B3ABC-DF89-7605-25F5-8116B17E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91" y="1966547"/>
            <a:ext cx="4107536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8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D0FD-E55E-EEB8-D820-05384139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90D0-3E7C-2A36-8F15-66FAD374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069"/>
          </a:xfrm>
        </p:spPr>
        <p:txBody>
          <a:bodyPr>
            <a:normAutofit fontScale="55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There are five types of constructors in Java. They are: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No-argument constructors: </a:t>
            </a:r>
          </a:p>
          <a:p>
            <a:pPr lvl="2"/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It’s like overriding the default constructor and used to do some pre-initialization stuff such as checking resources, network connections, logging, etc.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Default constructors: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This constructor is created when the class is written in Java and is used to initialize all the class's variables (attributes) to their default values (zero or null).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Parameterized constructors: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This constructor is used to initialize some variables from some values.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proxima_novaregular"/>
              </a:rPr>
              <a:t>Final and Private constructors</a:t>
            </a:r>
          </a:p>
          <a:p>
            <a:pPr algn="l"/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What is a private constructor in Java? </a:t>
            </a:r>
          </a:p>
          <a:p>
            <a:pPr algn="l"/>
            <a:r>
              <a:rPr lang="en-US" b="1" i="0" dirty="0">
                <a:solidFill>
                  <a:srgbClr val="00B0F0"/>
                </a:solidFill>
                <a:effectLst/>
                <a:latin typeface="-apple-system"/>
              </a:rPr>
              <a:t>Link :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  <a:hlinkClick r:id="rId2"/>
              </a:rPr>
              <a:t>https://www.upgrad.com/blog/private-constructor-in-java/#:~:text=A%20private%20constructor%20in%20Java%20is%20used%20in%20restricting%20object,from%20outside%20the%20constructor%20class</a:t>
            </a:r>
            <a:r>
              <a:rPr lang="en-US" b="1" i="0" dirty="0">
                <a:solidFill>
                  <a:srgbClr val="303133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Private constructors can be used to create an immutable class.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Without using private constructors, we can create immutable classes by declaring the class final and creating all the attributes as final (e.g. private final String name;).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A private constructor cannot be directly called by client objects of the class. They can only be called internally by methods of the class (even private).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You can have a private constructor with one or more parameters.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You cannot have return type of the constructor be primitive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_novaregular"/>
              </a:rPr>
              <a:t>boolean</a:t>
            </a:r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. It can be either String or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16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414B-0807-761D-EE0F-932FC27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Overloading and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CE2-8DB0-67C1-E5A8-38FE1E6C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5517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24422-281D-1314-89E4-F893EF91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997" y="1236383"/>
            <a:ext cx="3507415" cy="1346693"/>
          </a:xfrm>
        </p:spPr>
        <p:txBody>
          <a:bodyPr>
            <a:normAutofit fontScale="90000"/>
          </a:bodyPr>
          <a:lstStyle/>
          <a:p>
            <a:r>
              <a:rPr lang="en-IN" sz="3600" b="1" i="0" dirty="0">
                <a:effectLst/>
                <a:latin typeface="YouTube Sans"/>
              </a:rPr>
              <a:t>Constructor Overloading Implicit Conversion</a:t>
            </a:r>
            <a:br>
              <a:rPr lang="en-IN" sz="3600" b="1" i="0" dirty="0">
                <a:effectLst/>
                <a:latin typeface="YouTube Sans"/>
              </a:rPr>
            </a:br>
            <a:endParaRPr lang="en-IN" sz="3600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AD02E-AFAC-E13F-D2A6-1DFFE4A0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26" y="891540"/>
            <a:ext cx="2966332" cy="368488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BB1FC-5E80-530F-5055-B81FE1F2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61" y="5142997"/>
            <a:ext cx="4436533" cy="51020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E5FE-08D8-B765-B01D-7EA9CF6B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370" y="2955113"/>
            <a:ext cx="3507415" cy="3645083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YouTube Sans"/>
              </a:rPr>
              <a:t>Gives an error when here </a:t>
            </a:r>
          </a:p>
          <a:p>
            <a:r>
              <a:rPr lang="en-IN" sz="2000" b="1" i="0" dirty="0" err="1">
                <a:effectLst/>
                <a:latin typeface="YouTube Sans"/>
              </a:rPr>
              <a:t>Ab</a:t>
            </a:r>
            <a:r>
              <a:rPr lang="en-IN" sz="2000" b="1" dirty="0" err="1">
                <a:latin typeface="YouTube Sans"/>
              </a:rPr>
              <a:t>c</a:t>
            </a:r>
            <a:r>
              <a:rPr lang="en-IN" sz="2000" b="1" dirty="0">
                <a:latin typeface="YouTube Sans"/>
              </a:rPr>
              <a:t> </a:t>
            </a:r>
            <a:r>
              <a:rPr lang="en-IN" sz="2000" b="1" dirty="0" err="1">
                <a:latin typeface="YouTube Sans"/>
              </a:rPr>
              <a:t>obj</a:t>
            </a:r>
            <a:r>
              <a:rPr lang="en-IN" sz="2000" b="1" dirty="0">
                <a:latin typeface="YouTube Sans"/>
              </a:rPr>
              <a:t> = </a:t>
            </a:r>
            <a:r>
              <a:rPr lang="en-IN" sz="2000" b="1" dirty="0" err="1">
                <a:latin typeface="YouTube Sans"/>
              </a:rPr>
              <a:t>newAbc</a:t>
            </a:r>
            <a:r>
              <a:rPr lang="en-IN" sz="2000" b="1" dirty="0">
                <a:latin typeface="YouTube Sans"/>
              </a:rPr>
              <a:t>(5.0) as 5.0 can’t be converted implicitly to integer </a:t>
            </a:r>
          </a:p>
          <a:p>
            <a:endParaRPr lang="en-IN" sz="2000" b="1" i="0" dirty="0">
              <a:effectLst/>
              <a:latin typeface="YouTube Sans"/>
            </a:endParaRPr>
          </a:p>
          <a:p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0C06F-4B10-3721-43CA-F5B9A086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058" y="5246825"/>
            <a:ext cx="5548933" cy="1272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30A1CD-375B-684C-12C7-04625D399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1" y="334715"/>
            <a:ext cx="3795089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CBBD-EEED-9CDE-F648-AFDAEDF0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6944"/>
            <a:ext cx="10515600" cy="1325563"/>
          </a:xfrm>
        </p:spPr>
        <p:txBody>
          <a:bodyPr/>
          <a:lstStyle/>
          <a:p>
            <a:r>
              <a:rPr lang="en-IN" dirty="0"/>
              <a:t>In java Everything is call by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27A4C-FF49-6D47-0AF6-6CD5CF2E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62507"/>
            <a:ext cx="10439400" cy="52873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1ED57B-FDE8-B387-52F3-7951C57056F9}"/>
              </a:ext>
            </a:extLst>
          </p:cNvPr>
          <p:cNvSpPr txBox="1">
            <a:spLocks/>
          </p:cNvSpPr>
          <p:nvPr/>
        </p:nvSpPr>
        <p:spPr>
          <a:xfrm>
            <a:off x="9248775" y="4679831"/>
            <a:ext cx="3086100" cy="2161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Even though we are doing call by value but what we are achieving here is call by reference as we have passed the hash code of the 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40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5A7EE-CF2F-AFAF-EA19-3BE5234D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428A3-927F-9436-E993-884BC9EFA5D4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‘*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com.Telusko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.*’ will not fetch all the classes of test it will fetch all the classes of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as Test is a folder and not a class inside the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Telusko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F03F-340C-2010-7E0E-930CFCD6D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697" y="643469"/>
            <a:ext cx="483289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2BAF-48AE-91A3-DA75-DD39C421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9AC1-67A9-AAAD-4323-1006E2855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00EC3-38A7-97C4-A70D-E8649383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2" y="1614547"/>
            <a:ext cx="9409088" cy="47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7724-0366-0F10-67B6-97A32BC1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Content Placeholder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8F3E3F-4ADC-2EFA-0132-8AAF488D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9" y="2589715"/>
            <a:ext cx="4079350" cy="22946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A4D26-AD31-0CDC-E2C3-52E8CD74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13" y="105395"/>
            <a:ext cx="3874804" cy="226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12449-01B9-15B6-5392-FC559C80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891" y="89947"/>
            <a:ext cx="3680779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63215-F5C0-318A-5DEB-EB1A514780F7}"/>
              </a:ext>
            </a:extLst>
          </p:cNvPr>
          <p:cNvSpPr txBox="1"/>
          <p:nvPr/>
        </p:nvSpPr>
        <p:spPr>
          <a:xfrm>
            <a:off x="8108302" y="178924"/>
            <a:ext cx="1209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Error Here Default hence accessible only inside the package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F34C-8BEA-A8C8-0F01-B3F580540C91}"/>
              </a:ext>
            </a:extLst>
          </p:cNvPr>
          <p:cNvSpPr txBox="1"/>
          <p:nvPr/>
        </p:nvSpPr>
        <p:spPr>
          <a:xfrm>
            <a:off x="10518605" y="2152087"/>
            <a:ext cx="17946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Without Error</a:t>
            </a:r>
          </a:p>
          <a:p>
            <a:endParaRPr lang="en-IN" dirty="0"/>
          </a:p>
          <a:p>
            <a:r>
              <a:rPr lang="en-IN" dirty="0"/>
              <a:t>Here public hence accessible everywhere</a:t>
            </a:r>
          </a:p>
          <a:p>
            <a:endParaRPr lang="en-IN" dirty="0"/>
          </a:p>
          <a:p>
            <a:r>
              <a:rPr lang="en-IN" dirty="0"/>
              <a:t>// This causes errors</a:t>
            </a:r>
          </a:p>
          <a:p>
            <a:r>
              <a:rPr lang="en-IN" dirty="0"/>
              <a:t>//import javaapplication3.Hello.bsdk;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8DD929-4CF6-0520-72F4-FA8FB978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4" y="3536896"/>
            <a:ext cx="6026399" cy="3030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A2FA22-3E6A-F4B0-664D-D11231B1E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698" y="4924863"/>
            <a:ext cx="4069433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603A-5B01-E759-0982-EA6C9288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Typecasting and type conversion in java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A9801-DB50-9F09-5519-FA75CF65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5" y="1579922"/>
            <a:ext cx="5502117" cy="26900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020DE-760B-D6B9-D0BE-2D810265CA85}"/>
              </a:ext>
            </a:extLst>
          </p:cNvPr>
          <p:cNvSpPr txBox="1"/>
          <p:nvPr/>
        </p:nvSpPr>
        <p:spPr>
          <a:xfrm>
            <a:off x="118105" y="4354748"/>
            <a:ext cx="518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https://www.youtube.com/watch?v=JWFWbSH2Q_M&amp;list=PLsyeobzWxl7oZ-fxDYkOToURHhMuWD1BK&amp;index=18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B427E4-D2E1-5697-0B58-0B00783A4077}"/>
                  </a:ext>
                </a:extLst>
              </p14:cNvPr>
              <p14:cNvContentPartPr/>
              <p14:nvPr/>
            </p14:nvContentPartPr>
            <p14:xfrm>
              <a:off x="5169688" y="3918710"/>
              <a:ext cx="858240" cy="70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B427E4-D2E1-5697-0B58-0B00783A40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048" y="3910070"/>
                <a:ext cx="87588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9D4B3E-2CF6-E45A-DEFC-6557038C12F0}"/>
                  </a:ext>
                </a:extLst>
              </p14:cNvPr>
              <p14:cNvContentPartPr/>
              <p14:nvPr/>
            </p14:nvContentPartPr>
            <p14:xfrm>
              <a:off x="2425768" y="3619910"/>
              <a:ext cx="1137960" cy="6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9D4B3E-2CF6-E45A-DEFC-6557038C1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6768" y="3611270"/>
                <a:ext cx="1155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87C617-9077-F237-474A-CC402AA593C6}"/>
                  </a:ext>
                </a:extLst>
              </p14:cNvPr>
              <p14:cNvContentPartPr/>
              <p14:nvPr/>
            </p14:nvContentPartPr>
            <p14:xfrm>
              <a:off x="1912768" y="3029150"/>
              <a:ext cx="468000" cy="25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87C617-9077-F237-474A-CC402AA593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3768" y="3020510"/>
                <a:ext cx="485640" cy="272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0FC2175-AE48-A6DB-4023-77E7BF92872B}"/>
              </a:ext>
            </a:extLst>
          </p:cNvPr>
          <p:cNvSpPr txBox="1"/>
          <p:nvPr/>
        </p:nvSpPr>
        <p:spPr>
          <a:xfrm>
            <a:off x="2519266" y="2836506"/>
            <a:ext cx="69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22209-64B5-4650-81B2-40CE0E0847BE}"/>
              </a:ext>
            </a:extLst>
          </p:cNvPr>
          <p:cNvSpPr txBox="1"/>
          <p:nvPr/>
        </p:nvSpPr>
        <p:spPr>
          <a:xfrm>
            <a:off x="6326155" y="2080727"/>
            <a:ext cx="3685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When you go for direct i.e.</a:t>
            </a:r>
          </a:p>
          <a:p>
            <a:r>
              <a:rPr lang="en-US" dirty="0"/>
              <a:t>B=B *2.5 then the type of whole things datatype is taken into account.</a:t>
            </a:r>
          </a:p>
          <a:p>
            <a:endParaRPr lang="en-US" dirty="0"/>
          </a:p>
          <a:p>
            <a:r>
              <a:rPr lang="en-US" dirty="0"/>
              <a:t>* But in this the datatype of the left side of the shorthand opera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561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1CAB-C6B6-6632-BF4E-138D429E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parent package class accessible from child </a:t>
            </a:r>
            <a:r>
              <a:rPr lang="en-US" b="0" i="0" u="none" strike="noStrike" dirty="0" err="1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packge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var(--theme-post-title-font-family)"/>
                <a:hlinkClick r:id="rId2"/>
              </a:rPr>
              <a:t> class in java?</a:t>
            </a:r>
            <a:b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BEBF-9633-1104-796E-BB9E2FA0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https://stackoverflow.com/questions/3564663/parent-package-class-accessible-from-child-packge-class-in-java</a:t>
            </a:r>
          </a:p>
        </p:txBody>
      </p:sp>
    </p:spTree>
    <p:extLst>
      <p:ext uri="{BB962C8B-B14F-4D97-AF65-F5344CB8AC3E}">
        <p14:creationId xmlns:p14="http://schemas.microsoft.com/office/powerpoint/2010/main" val="361131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C912-9FA9-D365-F2C8-FB8E9243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Modifiers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1875B-31AF-485A-32B3-782BCEAD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8255"/>
            <a:ext cx="2309060" cy="40541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53F52-9F66-C095-DE64-AA2023A0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79" y="1568688"/>
            <a:ext cx="4789471" cy="17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2FEF8-8192-6875-C459-00FCC986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787" y="2253137"/>
            <a:ext cx="1994663" cy="2278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96367-92AD-26D1-D445-4043EDE53AAC}"/>
              </a:ext>
            </a:extLst>
          </p:cNvPr>
          <p:cNvSpPr txBox="1"/>
          <p:nvPr/>
        </p:nvSpPr>
        <p:spPr>
          <a:xfrm>
            <a:off x="5962261" y="2495550"/>
            <a:ext cx="5943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Private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private modifier is only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cannot be accessed from outside the class.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Default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default modifier is only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package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cannot be accessed from outside the package. If you do not specify any access level, it will be the default.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Protected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protected modifier is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within the package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and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outside the package through 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inter-regular"/>
              </a:rPr>
              <a:t>child 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If you do not make the child class, it cannot be accessed from outside the package.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Public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: The access level of a public modifier is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ter-regular"/>
              </a:rPr>
              <a:t>everywhere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 It can be accessed from within the class, outside the class, within the package and outside the package.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525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D399-1802-4D1B-ED0C-D00A56EF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javap</a:t>
            </a:r>
            <a:r>
              <a:rPr lang="en-IN" dirty="0"/>
              <a:t> BYTEFILENAME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37B9C-A403-ECFD-BEA0-9C8CC5CB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gives the supposedly structure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E3553-CB7B-F365-269A-68A279D7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98" y="2823157"/>
            <a:ext cx="2583404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AD93-775B-22F0-2FC7-002E2A92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45F-B995-4D45-DDA9-BB742F15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4D444-F146-B198-4181-7EED6733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9"/>
            <a:ext cx="4816257" cy="634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7BC63-ED0D-1BA1-2F96-34591854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57" y="1490268"/>
            <a:ext cx="7477125" cy="3478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EBE9-FB41-CC88-0720-9CB0CE05C0EE}"/>
              </a:ext>
            </a:extLst>
          </p:cNvPr>
          <p:cNvSpPr txBox="1"/>
          <p:nvPr/>
        </p:nvSpPr>
        <p:spPr>
          <a:xfrm>
            <a:off x="5654457" y="5103674"/>
            <a:ext cx="2988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 Static variables are shared via different objects. </a:t>
            </a:r>
          </a:p>
          <a:p>
            <a:r>
              <a:rPr lang="en-IN" dirty="0"/>
              <a:t>* Hence Assign things which has to be common amongst all the instance objects as 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F7050-3723-0875-4401-1C55A2A8D57E}"/>
              </a:ext>
            </a:extLst>
          </p:cNvPr>
          <p:cNvSpPr txBox="1"/>
          <p:nvPr/>
        </p:nvSpPr>
        <p:spPr>
          <a:xfrm>
            <a:off x="9086850" y="5229225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use a Static variable inside a non- static method but the re- verse is not true.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4BEFB-081B-F59E-E80F-8350031D2E2E}"/>
              </a:ext>
            </a:extLst>
          </p:cNvPr>
          <p:cNvSpPr txBox="1"/>
          <p:nvPr/>
        </p:nvSpPr>
        <p:spPr>
          <a:xfrm>
            <a:off x="6096000" y="365125"/>
            <a:ext cx="404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Static Keyword</a:t>
            </a:r>
          </a:p>
        </p:txBody>
      </p:sp>
    </p:spTree>
    <p:extLst>
      <p:ext uri="{BB962C8B-B14F-4D97-AF65-F5344CB8AC3E}">
        <p14:creationId xmlns:p14="http://schemas.microsoft.com/office/powerpoint/2010/main" val="3748840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C590-E6FE-B258-869A-6A0F1862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D197-412E-91F1-1DE3-AB82880E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698468"/>
            <a:ext cx="5530451" cy="992220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It’s a block which is executed when </a:t>
            </a:r>
            <a:r>
              <a:rPr lang="en-IN" dirty="0" err="1"/>
              <a:t>ur</a:t>
            </a:r>
            <a:r>
              <a:rPr lang="en-IN" dirty="0"/>
              <a:t> class is loaded in memory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code inside the static block is executed only once: the first time the class is loaded into memory. </a:t>
            </a:r>
            <a:endParaRPr lang="en-IN" dirty="0"/>
          </a:p>
          <a:p>
            <a:r>
              <a:rPr lang="en-IN" dirty="0"/>
              <a:t>Before even going to main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D923-60CB-B8D6-156C-ADC83898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" y="1347183"/>
            <a:ext cx="3723370" cy="2634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D552E-A42A-428F-DD1D-353B4A09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46" y="2024031"/>
            <a:ext cx="4122777" cy="1371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6DE33-4F48-7988-D23C-458038A6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3" y="3847059"/>
            <a:ext cx="2720576" cy="2827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460B2-1B57-E06C-D75C-EB1785E0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59" y="5950361"/>
            <a:ext cx="5082980" cy="7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899AC-1E90-4A53-40EE-D66C84B8A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539" y="3812765"/>
            <a:ext cx="2972058" cy="2895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3CCE9-C199-2B8A-AE00-32BE66B8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800" y="3847059"/>
            <a:ext cx="5052498" cy="7011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F59A74-B089-A5C3-8BD5-82E3B229AE18}"/>
                  </a:ext>
                </a:extLst>
              </p14:cNvPr>
              <p14:cNvContentPartPr/>
              <p14:nvPr/>
            </p14:nvContentPartPr>
            <p14:xfrm>
              <a:off x="7083735" y="4513845"/>
              <a:ext cx="821880" cy="515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F59A74-B089-A5C3-8BD5-82E3B229AE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095" y="4504845"/>
                <a:ext cx="8395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E33CF3-43BF-29BC-9C81-5D1C40387609}"/>
                  </a:ext>
                </a:extLst>
              </p14:cNvPr>
              <p14:cNvContentPartPr/>
              <p14:nvPr/>
            </p14:nvContentPartPr>
            <p14:xfrm>
              <a:off x="2838255" y="5313405"/>
              <a:ext cx="604080" cy="579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E33CF3-43BF-29BC-9C81-5D1C403876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9615" y="5304405"/>
                <a:ext cx="621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A7394DD-9029-9283-BDE7-0C9AF05C952A}"/>
                  </a:ext>
                </a:extLst>
              </p14:cNvPr>
              <p14:cNvContentPartPr/>
              <p14:nvPr/>
            </p14:nvContentPartPr>
            <p14:xfrm>
              <a:off x="7086255" y="4539045"/>
              <a:ext cx="183240" cy="81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A7394DD-9029-9283-BDE7-0C9AF05C95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7615" y="4530405"/>
                <a:ext cx="200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574639E-3D0F-28FE-7215-033F972AF699}"/>
                  </a:ext>
                </a:extLst>
              </p14:cNvPr>
              <p14:cNvContentPartPr/>
              <p14:nvPr/>
            </p14:nvContentPartPr>
            <p14:xfrm>
              <a:off x="3417855" y="5809845"/>
              <a:ext cx="1800" cy="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574639E-3D0F-28FE-7215-033F972AF6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8855" y="5801205"/>
                <a:ext cx="19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378B9D-CA9E-56FE-B80B-97CE9E2B1121}"/>
                  </a:ext>
                </a:extLst>
              </p14:cNvPr>
              <p14:cNvContentPartPr/>
              <p14:nvPr/>
            </p14:nvContentPartPr>
            <p14:xfrm>
              <a:off x="3315615" y="5779965"/>
              <a:ext cx="136440" cy="92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378B9D-CA9E-56FE-B80B-97CE9E2B11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6615" y="5771325"/>
                <a:ext cx="154080" cy="109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F0DBD0B-0300-0C71-9E01-4E6209A2F59D}"/>
              </a:ext>
            </a:extLst>
          </p:cNvPr>
          <p:cNvSpPr txBox="1"/>
          <p:nvPr/>
        </p:nvSpPr>
        <p:spPr>
          <a:xfrm>
            <a:off x="9128801" y="1194578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It’s important to have the class loaded in the memory hence initialisation of class object is very important</a:t>
            </a:r>
          </a:p>
          <a:p>
            <a:r>
              <a:rPr lang="en-IN" dirty="0"/>
              <a:t>* Static block is executed before static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62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E38F-6C96-59D1-6E0D-79853F0C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E2C8-A52C-1F96-A09C-0AB481D03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7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9584-504F-3EA7-C7AA-1CC9E0B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3DBF-A048-CACA-4FD1-38DD6C53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0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FCB8-4593-D347-618A-5F049D9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 err="1"/>
              <a:t>Encapsualtion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C457B-8C38-0A5E-73A7-80F5F6BB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/>
              <a:t>Class variables values shouldn’t be directly changed .It must be accessed/ changed via used of getters / setters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8C89-B27E-776A-6DE7-9E785052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6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4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5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5C419-6044-1ADC-3878-31D1BD5E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Inheritance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81DE-2F85-7955-F213-DA690D7B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98" y="511293"/>
            <a:ext cx="378494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5908-FFB8-0A98-64D2-6917C4CB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dirty="0"/>
              <a:t>Single </a:t>
            </a:r>
          </a:p>
          <a:p>
            <a:r>
              <a:rPr lang="en-IN" dirty="0"/>
              <a:t>Multilevel</a:t>
            </a:r>
          </a:p>
          <a:p>
            <a:r>
              <a:rPr lang="en-IN" dirty="0"/>
              <a:t>Multiple </a:t>
            </a:r>
            <a:r>
              <a:rPr lang="en-IN" dirty="0">
                <a:sym typeface="Wingdings" panose="05000000000000000000" pitchFamily="2" charset="2"/>
              </a:rPr>
              <a:t> Not supported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2828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53BE-B1A8-22D2-9F2C-A7ACECE9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F49B-A4EC-F842-4B22-7CBDD442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1F817-1EED-602D-68C5-490C4F6B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54" y="1"/>
            <a:ext cx="660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DA44C-4CA0-92AB-F869-913D6D20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Enhanced for loops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D730EF-92B8-9FDC-8BF9-109666EED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954" y="2426818"/>
            <a:ext cx="421914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34B783-17F9-0EDE-3245-D079E91C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327633"/>
            <a:ext cx="5455917" cy="2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6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5BA9-5615-FFC8-80D5-077CF1B9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BA87-25EB-BB61-2D1F-063D4CDB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Overloading </a:t>
            </a:r>
            <a:r>
              <a:rPr lang="en-IN" dirty="0">
                <a:sym typeface="Wingdings" panose="05000000000000000000" pitchFamily="2" charset="2"/>
              </a:rPr>
              <a:t> same method name but different types of parameters/Number of variables</a:t>
            </a:r>
          </a:p>
          <a:p>
            <a:r>
              <a:rPr lang="en-IN" dirty="0">
                <a:sym typeface="Wingdings" panose="05000000000000000000" pitchFamily="2" charset="2"/>
              </a:rPr>
              <a:t>Overriding  Child class overrides parents class methods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E3D8-4CD4-94D4-31B5-FBF98228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7" y="3429000"/>
            <a:ext cx="6335688" cy="3067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0C217-4EF1-5776-2DEB-E1FC8A59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65" y="3334343"/>
            <a:ext cx="6335688" cy="32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FE66-5D51-4CDE-AB39-02D49E41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Overidding</a:t>
            </a:r>
            <a:r>
              <a:rPr lang="en-IN"/>
              <a:t> </a:t>
            </a:r>
            <a:r>
              <a:rPr lang="en-IN" b="1" i="0">
                <a:solidFill>
                  <a:srgbClr val="0F0F0F"/>
                </a:solidFill>
                <a:effectLst/>
                <a:latin typeface="YouTube Sans"/>
              </a:rPr>
              <a:t>Method Dispatch in Java</a:t>
            </a:r>
            <a:br>
              <a:rPr lang="en-IN" b="1" i="0">
                <a:solidFill>
                  <a:srgbClr val="0F0F0F"/>
                </a:solidFill>
                <a:effectLst/>
                <a:latin typeface="YouTube Sans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3223-A901-5941-5277-D7BF0FB64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60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6DCB-F6AD-FCAD-59B3-282897A2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F4899-00DD-A481-E82D-9CFEC1D4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98" y="1814538"/>
            <a:ext cx="3919476" cy="4606272"/>
          </a:xfrm>
        </p:spPr>
      </p:pic>
    </p:spTree>
    <p:extLst>
      <p:ext uri="{BB962C8B-B14F-4D97-AF65-F5344CB8AC3E}">
        <p14:creationId xmlns:p14="http://schemas.microsoft.com/office/powerpoint/2010/main" val="1370040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5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E5BC0-3675-CFCD-95CC-469F68D0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88219-BBF3-36DC-B18B-FE3B45BA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680" y="961812"/>
            <a:ext cx="482003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0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150F5-0DD8-5061-819F-2B8E6DA7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250" y="885827"/>
            <a:ext cx="4492882" cy="523951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F0741-D94E-E956-90A8-DFDB5003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keyword</a:t>
            </a:r>
          </a:p>
        </p:txBody>
      </p:sp>
    </p:spTree>
    <p:extLst>
      <p:ext uri="{BB962C8B-B14F-4D97-AF65-F5344CB8AC3E}">
        <p14:creationId xmlns:p14="http://schemas.microsoft.com/office/powerpoint/2010/main" val="172468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30194-4806-4E77-BC32-98AB695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0" u="sng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AnonymousObject</a:t>
            </a:r>
            <a:br>
              <a:rPr lang="en-US" sz="1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AF6A8-9770-5D4D-CE6A-FF62F552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9265" y="961812"/>
            <a:ext cx="646686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6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633D-588C-8EF4-4052-B438BA90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BDF3F-732C-1FB1-2FA5-1C6C53C1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00390"/>
            <a:ext cx="6780700" cy="4254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1AAE6-1976-03AD-567E-C845B3F5738F}"/>
              </a:ext>
            </a:extLst>
          </p:cNvPr>
          <p:cNvSpPr txBox="1"/>
          <p:nvPr/>
        </p:nvSpPr>
        <p:spPr>
          <a:xfrm>
            <a:off x="4505325" y="514350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Abstract class don’t require any method</a:t>
            </a:r>
          </a:p>
        </p:txBody>
      </p:sp>
    </p:spTree>
    <p:extLst>
      <p:ext uri="{BB962C8B-B14F-4D97-AF65-F5344CB8AC3E}">
        <p14:creationId xmlns:p14="http://schemas.microsoft.com/office/powerpoint/2010/main" val="3436225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DE96-467E-C3FA-9E56-4D3A50F3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Concrete classes and abstract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61419-8BFF-D5BC-7683-1889DBFB7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39" y="1499016"/>
            <a:ext cx="8908110" cy="4993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33915-67C8-3563-47C8-ED0292308EF1}"/>
              </a:ext>
            </a:extLst>
          </p:cNvPr>
          <p:cNvSpPr txBox="1"/>
          <p:nvPr/>
        </p:nvSpPr>
        <p:spPr>
          <a:xfrm>
            <a:off x="9696449" y="2133600"/>
            <a:ext cx="23907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Mahesh and Ramesh are abstract classes as </a:t>
            </a:r>
          </a:p>
          <a:p>
            <a:r>
              <a:rPr lang="en-IN" dirty="0"/>
              <a:t>Ramesh is not able to define microwave function which he got from Mahesh but Suresh is a concreate class as till him all the functions are defined</a:t>
            </a:r>
          </a:p>
        </p:txBody>
      </p:sp>
    </p:spTree>
    <p:extLst>
      <p:ext uri="{BB962C8B-B14F-4D97-AF65-F5344CB8AC3E}">
        <p14:creationId xmlns:p14="http://schemas.microsoft.com/office/powerpoint/2010/main" val="3496029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C104-96B2-79C1-5CB3-73BA17DF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4C02B-C7D0-5EF3-2B63-39AEDD7B1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52" y="1825545"/>
            <a:ext cx="3016298" cy="17140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980F1-01DF-73D1-A1DA-6C2C17C9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82" y="1690688"/>
            <a:ext cx="3431566" cy="2369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9D5EB-2D97-0605-D3F0-8757A5D13BE6}"/>
              </a:ext>
            </a:extLst>
          </p:cNvPr>
          <p:cNvSpPr txBox="1"/>
          <p:nvPr/>
        </p:nvSpPr>
        <p:spPr>
          <a:xfrm>
            <a:off x="960148" y="4086808"/>
            <a:ext cx="2678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Multilevel inheritance in Interfaces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9000E-FF5B-46D3-8C7B-733ED32B7D40}"/>
              </a:ext>
            </a:extLst>
          </p:cNvPr>
          <p:cNvSpPr txBox="1"/>
          <p:nvPr/>
        </p:nvSpPr>
        <p:spPr>
          <a:xfrm>
            <a:off x="8537510" y="4366727"/>
            <a:ext cx="293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Multiple inheritance</a:t>
            </a:r>
          </a:p>
        </p:txBody>
      </p:sp>
    </p:spTree>
    <p:extLst>
      <p:ext uri="{BB962C8B-B14F-4D97-AF65-F5344CB8AC3E}">
        <p14:creationId xmlns:p14="http://schemas.microsoft.com/office/powerpoint/2010/main" val="2585213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7176-B768-0FAB-8568-71D05E2E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68C5-26DE-1767-E60D-5553EC0AF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89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0BBA-FA26-C543-79A4-8E3B6C34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class in java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1605A-CE6F-D42D-BA15-B92AF74D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236" y="492573"/>
            <a:ext cx="529271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3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C593-BED4-591C-33B0-36F4F716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toString</a:t>
            </a:r>
            <a:r>
              <a:rPr lang="en-IN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D85D6-A917-C66B-22F3-1A38CB29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571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5E5D-A152-89D8-C15B-F9C09B80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541C-6229-1D14-8F35-CAC9211E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630" y="1825625"/>
            <a:ext cx="5783170" cy="4351338"/>
          </a:xfrm>
        </p:spPr>
        <p:txBody>
          <a:bodyPr/>
          <a:lstStyle/>
          <a:p>
            <a:r>
              <a:rPr lang="en-IN" dirty="0"/>
              <a:t>Compile time </a:t>
            </a:r>
            <a:r>
              <a:rPr lang="en-IN" dirty="0">
                <a:sym typeface="Wingdings" panose="05000000000000000000" pitchFamily="2" charset="2"/>
              </a:rPr>
              <a:t>Syntactical errors</a:t>
            </a:r>
          </a:p>
          <a:p>
            <a:r>
              <a:rPr lang="en-IN" dirty="0">
                <a:sym typeface="Wingdings" panose="05000000000000000000" pitchFamily="2" charset="2"/>
              </a:rPr>
              <a:t>Runtime error  Exception</a:t>
            </a:r>
          </a:p>
          <a:p>
            <a:r>
              <a:rPr lang="en-IN" dirty="0">
                <a:sym typeface="Wingdings" panose="05000000000000000000" pitchFamily="2" charset="2"/>
              </a:rPr>
              <a:t>Logical Error  Problem with the logic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227C7-2572-BA8D-4004-484D021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732430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4C8A-4804-F9D0-1FA5-081FA0E0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.equals()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09B33-8FC0-3ADD-A5E5-49EDCDAB6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60872"/>
            <a:ext cx="7737389" cy="23953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1C5E9-0A37-E70A-E9F3-1FB35EDA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12" y="288991"/>
            <a:ext cx="3093988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5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E1D8-6E8B-6597-1897-1D5B9BE8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CA814-E521-4BDB-5662-4F320E908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848" y="1825625"/>
            <a:ext cx="8408304" cy="4351338"/>
          </a:xfrm>
        </p:spPr>
      </p:pic>
    </p:spTree>
    <p:extLst>
      <p:ext uri="{BB962C8B-B14F-4D97-AF65-F5344CB8AC3E}">
        <p14:creationId xmlns:p14="http://schemas.microsoft.com/office/powerpoint/2010/main" val="1724881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2424-A1F5-0D6E-4CAE-3939CEEE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E097-810B-004C-01AD-2E56EE03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https://www.youtube.com/watch?v=a-HaDCGJw0o&amp;list=PLRX9Q8jR15s1ygC_apa-iTftCqrcdPIkF&amp;index=1</a:t>
            </a:r>
            <a:endParaRPr lang="en-IN" dirty="0"/>
          </a:p>
          <a:p>
            <a:r>
              <a:rPr lang="en-IN" dirty="0"/>
              <a:t>Class and methods and attributes have different access modifiers</a:t>
            </a:r>
          </a:p>
          <a:p>
            <a:r>
              <a:rPr lang="en-US" dirty="0"/>
              <a:t>Can a Constructor has access modifier other than public in java</a:t>
            </a:r>
          </a:p>
          <a:p>
            <a:r>
              <a:rPr lang="en-US" dirty="0"/>
              <a:t>Private class </a:t>
            </a:r>
          </a:p>
          <a:p>
            <a:r>
              <a:rPr lang="en-US" dirty="0"/>
              <a:t>Final class and methods</a:t>
            </a:r>
            <a:endParaRPr lang="en-IN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proxima_novaregular"/>
              </a:rPr>
              <a:t>A class which has no no-argument constructor MUST be declared as final</a:t>
            </a:r>
          </a:p>
          <a:p>
            <a:r>
              <a:rPr lang="en-US" dirty="0"/>
              <a:t>flow of execution in java</a:t>
            </a:r>
          </a:p>
          <a:p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Declare and initialize object outside of method?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622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0ABB-683C-507E-896F-035E37A9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594DBB-BDCA-7D17-75F6-6967F512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D04D4-3218-10D3-2EC4-8738B1EA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07" y="319770"/>
            <a:ext cx="538018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2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D74F-DE9F-F76A-A0D3-ADB27F68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Exception Handling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7221-4141-FA5E-641B-348A7826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https://www.javatpoint.com/exception-handling-in-java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2741C-3191-7D23-583A-F9013BDE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3851"/>
            <a:ext cx="3764606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315379B-1645-4C87-AB3C-69DEF1E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845450"/>
            <a:ext cx="12192000" cy="3012550"/>
            <a:chOff x="0" y="3845450"/>
            <a:chExt cx="12192000" cy="30125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6523BD-B2BA-1C07-21CC-273D4B7F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4334175"/>
            <a:ext cx="10658474" cy="115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ECCA3-14E2-403A-89B5-81EC9C20E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432"/>
            <a:ext cx="5628921" cy="3701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9C02A-C060-10B9-8670-7460F506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424" y="144432"/>
            <a:ext cx="6312025" cy="3715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D4843-B028-395E-ADF2-FBB6F86BABD1}"/>
              </a:ext>
            </a:extLst>
          </p:cNvPr>
          <p:cNvSpPr txBox="1"/>
          <p:nvPr/>
        </p:nvSpPr>
        <p:spPr>
          <a:xfrm>
            <a:off x="9420225" y="1190625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break statement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815AB-BE72-D497-2704-C73EF26BFAE8}"/>
              </a:ext>
            </a:extLst>
          </p:cNvPr>
          <p:cNvSpPr txBox="1"/>
          <p:nvPr/>
        </p:nvSpPr>
        <p:spPr>
          <a:xfrm>
            <a:off x="3381375" y="867459"/>
            <a:ext cx="200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labeled break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14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A0CEBB91-B70B-C31E-1927-503595D87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4" b="3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BEC1C-36FE-A7FA-8EF7-CA3AD87E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78933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031C-BD18-F8A3-7FAF-B8C47F8A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9DE43-E9AA-C23E-E655-CDFFC6583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5176"/>
            <a:ext cx="3162574" cy="12955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B75457-FA1E-2770-9ABB-7F5A5267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523"/>
            <a:ext cx="3162574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5133</TotalTime>
  <Words>1119</Words>
  <Application>Microsoft Office PowerPoint</Application>
  <PresentationFormat>Widescreen</PresentationFormat>
  <Paragraphs>121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-apple-system</vt:lpstr>
      <vt:lpstr>Arial</vt:lpstr>
      <vt:lpstr>Arial</vt:lpstr>
      <vt:lpstr>Calibri</vt:lpstr>
      <vt:lpstr>Calibri Light</vt:lpstr>
      <vt:lpstr>Inter</vt:lpstr>
      <vt:lpstr>inter-bold</vt:lpstr>
      <vt:lpstr>inter-regular</vt:lpstr>
      <vt:lpstr>proxima_novaregular</vt:lpstr>
      <vt:lpstr>urw-din</vt:lpstr>
      <vt:lpstr>var(--theme-post-title-font-family)</vt:lpstr>
      <vt:lpstr>YouTube Sans</vt:lpstr>
      <vt:lpstr>Office Theme</vt:lpstr>
      <vt:lpstr>\</vt:lpstr>
      <vt:lpstr>Printf usage</vt:lpstr>
      <vt:lpstr>Typecasting and type conversion in java</vt:lpstr>
      <vt:lpstr>Enhanced for loops</vt:lpstr>
      <vt:lpstr>Random class in java</vt:lpstr>
      <vt:lpstr>Java Exception Handling</vt:lpstr>
      <vt:lpstr>break statement</vt:lpstr>
      <vt:lpstr>DATA TYPES</vt:lpstr>
      <vt:lpstr>PowerPoint Presentation</vt:lpstr>
      <vt:lpstr>PowerPoint Presentation</vt:lpstr>
      <vt:lpstr>Plying with numbers</vt:lpstr>
      <vt:lpstr>ASCII Codes</vt:lpstr>
      <vt:lpstr>PowerPoint Presentation</vt:lpstr>
      <vt:lpstr>PowerPoint Presentation</vt:lpstr>
      <vt:lpstr>PowerPoint Presentation</vt:lpstr>
      <vt:lpstr>Classes and objects</vt:lpstr>
      <vt:lpstr>PowerPoint Presentation</vt:lpstr>
      <vt:lpstr>Deleting the link between object and refference</vt:lpstr>
      <vt:lpstr>Garbage collection</vt:lpstr>
      <vt:lpstr>PowerPoint Presentation</vt:lpstr>
      <vt:lpstr>Main function</vt:lpstr>
      <vt:lpstr>Constructors</vt:lpstr>
      <vt:lpstr>PowerPoint Presentation</vt:lpstr>
      <vt:lpstr>Overloading and Overriding</vt:lpstr>
      <vt:lpstr>Constructor Overloading Implicit Conversion </vt:lpstr>
      <vt:lpstr>In java Everything is call by value</vt:lpstr>
      <vt:lpstr>Packages </vt:lpstr>
      <vt:lpstr>PowerPoint Presentation</vt:lpstr>
      <vt:lpstr>PowerPoint Presentation</vt:lpstr>
      <vt:lpstr>parent package class accessible from child packge class in java? </vt:lpstr>
      <vt:lpstr>Access Modifiers</vt:lpstr>
      <vt:lpstr>javap BYTEFILENAME </vt:lpstr>
      <vt:lpstr>Static</vt:lpstr>
      <vt:lpstr>Static Block</vt:lpstr>
      <vt:lpstr>7.16</vt:lpstr>
      <vt:lpstr>7.17</vt:lpstr>
      <vt:lpstr>Encapsualtion</vt:lpstr>
      <vt:lpstr>Inheritance</vt:lpstr>
      <vt:lpstr>PowerPoint Presentation</vt:lpstr>
      <vt:lpstr>Polymorphism</vt:lpstr>
      <vt:lpstr>Overidding Method Dispatch in Java </vt:lpstr>
      <vt:lpstr>Super Keyword</vt:lpstr>
      <vt:lpstr>Final</vt:lpstr>
      <vt:lpstr>This keyword</vt:lpstr>
      <vt:lpstr>AnonymousObject </vt:lpstr>
      <vt:lpstr>Abstract class</vt:lpstr>
      <vt:lpstr>Concrete classes and abstract classes</vt:lpstr>
      <vt:lpstr>Interface</vt:lpstr>
      <vt:lpstr>PowerPoint Presentation</vt:lpstr>
      <vt:lpstr>toString()</vt:lpstr>
      <vt:lpstr>PowerPoint Presentation</vt:lpstr>
      <vt:lpstr>.equals()</vt:lpstr>
      <vt:lpstr>PowerPoint Presentation</vt:lpstr>
      <vt:lpstr>Doubts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SAKSHAM VERMA</dc:creator>
  <cp:lastModifiedBy>SAKSHAM VERMA</cp:lastModifiedBy>
  <cp:revision>26</cp:revision>
  <dcterms:created xsi:type="dcterms:W3CDTF">2022-12-11T19:01:39Z</dcterms:created>
  <dcterms:modified xsi:type="dcterms:W3CDTF">2023-02-02T19:54:26Z</dcterms:modified>
</cp:coreProperties>
</file>